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314" r:id="rId2"/>
    <p:sldId id="297" r:id="rId3"/>
    <p:sldId id="356" r:id="rId4"/>
    <p:sldId id="362" r:id="rId5"/>
    <p:sldId id="338" r:id="rId6"/>
    <p:sldId id="357" r:id="rId7"/>
    <p:sldId id="365" r:id="rId8"/>
    <p:sldId id="366" r:id="rId9"/>
    <p:sldId id="368" r:id="rId10"/>
    <p:sldId id="367" r:id="rId11"/>
    <p:sldId id="374" r:id="rId12"/>
    <p:sldId id="363" r:id="rId13"/>
    <p:sldId id="315" r:id="rId14"/>
    <p:sldId id="358" r:id="rId15"/>
    <p:sldId id="369" r:id="rId16"/>
    <p:sldId id="370" r:id="rId17"/>
    <p:sldId id="364" r:id="rId18"/>
    <p:sldId id="371" r:id="rId19"/>
    <p:sldId id="372" r:id="rId20"/>
    <p:sldId id="373" r:id="rId21"/>
    <p:sldId id="359" r:id="rId22"/>
    <p:sldId id="333" r:id="rId23"/>
    <p:sldId id="35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CC00"/>
    <a:srgbClr val="E3F2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543" autoAdjust="0"/>
    <p:restoredTop sz="94667" autoAdjust="0"/>
  </p:normalViewPr>
  <p:slideViewPr>
    <p:cSldViewPr>
      <p:cViewPr>
        <p:scale>
          <a:sx n="100" d="100"/>
          <a:sy n="100" d="100"/>
        </p:scale>
        <p:origin x="-882" y="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90B088B-8A5C-4DC0-A5E4-3BEC53439AF1}" type="datetimeFigureOut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9FED324-4F5F-481E-8B83-59EA1A6EB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8A79E-B088-4BCB-9513-8B487488D3B1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FAEEE-0C18-4ACA-BCED-D3DD69176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A2BB6-C8D4-4F5C-8DDD-15F62FF0D7FA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9284D-05AA-41C9-AF6D-9722FB7A2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E5687-ABFB-49FE-AAB5-286D2CF3EA65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0C7A8-4753-491B-9EA4-511DE77EB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BB977-CD43-44C9-8E12-A70C27905B2F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679F-5B2C-4B62-89C5-6DD95BCB3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040B9-AB9D-4793-BD06-8A9F8CF45866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F0AF1-CA70-481C-8D8D-5691C51CA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C93E0-F18B-4B2D-93D8-CED757E52660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A6E44-7813-4CD5-8CB7-EEC71AA1CD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CC4D2-7DD3-4198-8CA7-5401681786C0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8F789-4B59-4289-BAD0-288183295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4C812-00CA-47CD-8C73-621A1E617C56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CBD73-6550-4CD6-969E-C64CB7DC1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B4CA7-56D5-40E2-85B6-81E173AC2C8A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B0200-5DF4-4CD1-9A07-EA170A388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4A03C-2A2B-4F30-8109-C59010879233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FCEE3-1844-4E04-8BAD-6A098D70B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EED1C-53A1-41A4-8EA4-AEEFD443D413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0AA6B-CF26-4A06-BD46-3407D2986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2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93FF460-1E44-4152-BD48-CD2DAB0E2527}" type="datetime1">
              <a:rPr lang="en-US"/>
              <a:pPr>
                <a:defRPr/>
              </a:pPr>
              <a:t>7/22/2010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50E9E0C-BF80-458C-B710-6D0232D5C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7" r:id="rId2"/>
    <p:sldLayoutId id="2147483733" r:id="rId3"/>
    <p:sldLayoutId id="2147483728" r:id="rId4"/>
    <p:sldLayoutId id="2147483729" r:id="rId5"/>
    <p:sldLayoutId id="2147483730" r:id="rId6"/>
    <p:sldLayoutId id="2147483734" r:id="rId7"/>
    <p:sldLayoutId id="2147483735" r:id="rId8"/>
    <p:sldLayoutId id="2147483736" r:id="rId9"/>
    <p:sldLayoutId id="2147483731" r:id="rId10"/>
    <p:sldLayoutId id="2147483737" r:id="rId11"/>
  </p:sldLayoutIdLst>
  <p:transition spd="slow">
    <p:fade/>
  </p:transition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347FD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347FD8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347FD8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347FD8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347FD8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347FD8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347FD8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347FD8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347FD8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9BBB59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8064A2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4BACC6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990600"/>
            <a:ext cx="7696200" cy="17526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		COMPETENCY 2A</a:t>
            </a:r>
            <a:br>
              <a:rPr lang="en-US" sz="4000" dirty="0" smtClean="0"/>
            </a:br>
            <a:r>
              <a:rPr lang="en-US" sz="4000" dirty="0" smtClean="0"/>
              <a:t>ORGANIZATIONAL DEVELOPMENT                    		     AND CHANGE</a:t>
            </a:r>
            <a:r>
              <a:rPr lang="en-US" sz="4400" dirty="0" smtClean="0">
                <a:solidFill>
                  <a:srgbClr val="E3F21A"/>
                </a:solidFill>
              </a:rPr>
              <a:t/>
            </a:r>
            <a:br>
              <a:rPr lang="en-US" sz="4400" dirty="0" smtClean="0">
                <a:solidFill>
                  <a:srgbClr val="E3F21A"/>
                </a:solidFill>
              </a:rPr>
            </a:br>
            <a:r>
              <a:rPr lang="en-US" sz="4400" dirty="0" smtClean="0">
                <a:solidFill>
                  <a:srgbClr val="E3F21A"/>
                </a:solidFill>
              </a:rPr>
              <a:t>                     </a:t>
            </a:r>
            <a:r>
              <a:rPr lang="en-US" sz="3600" dirty="0" smtClean="0">
                <a:solidFill>
                  <a:srgbClr val="E3F21A"/>
                </a:solidFill>
              </a:rPr>
              <a:t/>
            </a:r>
            <a:br>
              <a:rPr lang="en-US" sz="3600" dirty="0" smtClean="0">
                <a:solidFill>
                  <a:srgbClr val="E3F21A"/>
                </a:solidFill>
              </a:rPr>
            </a:br>
            <a:r>
              <a:rPr lang="en-US" sz="3600" dirty="0" smtClean="0">
                <a:solidFill>
                  <a:srgbClr val="E3F21A"/>
                </a:solidFill>
              </a:rPr>
              <a:t/>
            </a:r>
            <a:br>
              <a:rPr lang="en-US" sz="3600" dirty="0" smtClean="0">
                <a:solidFill>
                  <a:srgbClr val="E3F21A"/>
                </a:solidFill>
              </a:rPr>
            </a:br>
            <a:r>
              <a:rPr lang="en-US" sz="3600" dirty="0" smtClean="0">
                <a:solidFill>
                  <a:srgbClr val="E3F21A"/>
                </a:solidFill>
              </a:rPr>
              <a:t>                        Cheryl Harris </a:t>
            </a:r>
            <a:r>
              <a:rPr lang="en-US" sz="3600" dirty="0" err="1" smtClean="0">
                <a:solidFill>
                  <a:srgbClr val="E3F21A"/>
                </a:solidFill>
              </a:rPr>
              <a:t>Kisunzu</a:t>
            </a:r>
            <a:r>
              <a:rPr lang="en-US" sz="3600" dirty="0" smtClean="0">
                <a:solidFill>
                  <a:srgbClr val="E3F21A"/>
                </a:solidFill>
              </a:rPr>
              <a:t/>
            </a:r>
            <a:br>
              <a:rPr lang="en-US" sz="3600" dirty="0" smtClean="0">
                <a:solidFill>
                  <a:srgbClr val="E3F21A"/>
                </a:solidFill>
              </a:rPr>
            </a:br>
            <a:r>
              <a:rPr lang="en-US" sz="3600" dirty="0" smtClean="0">
                <a:solidFill>
                  <a:srgbClr val="E3F21A"/>
                </a:solidFill>
              </a:rPr>
              <a:t>		           July, 2010</a:t>
            </a:r>
            <a:endParaRPr lang="en-US" sz="3600" dirty="0">
              <a:solidFill>
                <a:srgbClr val="E3F21A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53340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Organizational Development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</a:t>
            </a:r>
            <a:r>
              <a:rPr lang="en-US" sz="4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Theoretical Framework: </a:t>
            </a:r>
            <a:r>
              <a:rPr lang="en-US" sz="46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Appreciative </a:t>
            </a:r>
            <a:r>
              <a:rPr lang="en-US" sz="46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Inquiry (AI)</a:t>
            </a:r>
            <a:endParaRPr lang="en-US" sz="4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4600" b="1" dirty="0" smtClean="0"/>
              <a:t>Discover</a:t>
            </a: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4600" b="1" dirty="0" smtClean="0"/>
              <a:t>Dream</a:t>
            </a: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4600" b="1" dirty="0" smtClean="0"/>
              <a:t>Design</a:t>
            </a: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4600" b="1" dirty="0" smtClean="0"/>
              <a:t>Destiny</a:t>
            </a: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en-US" sz="2900" b="1" dirty="0" smtClean="0"/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900" b="1" dirty="0" smtClean="0"/>
              <a:t>Boyd, N. &amp; Bright, D. (2007). Appreciative inquiry as a mode of action research for community psychology. </a:t>
            </a:r>
            <a:r>
              <a:rPr lang="en-US" sz="2900" b="1" i="1" dirty="0" smtClean="0"/>
              <a:t>Journal of Community Psychology (35)</a:t>
            </a:r>
            <a:r>
              <a:rPr lang="en-US" sz="2900" b="1" dirty="0" smtClean="0"/>
              <a:t>8, 1019-1036.</a:t>
            </a: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en-US" sz="29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7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  	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                                 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/>
              <a:t>			    </a:t>
            </a:r>
            <a:endParaRPr lang="en-US" sz="2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              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724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Organizational Development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</a:t>
            </a:r>
            <a:r>
              <a:rPr lang="en-US" sz="4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Theoretical </a:t>
            </a:r>
            <a:r>
              <a:rPr lang="en-US" sz="4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Framework</a:t>
            </a:r>
            <a:r>
              <a:rPr lang="en-US" sz="4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 for Change: Interconnectedness</a:t>
            </a:r>
            <a:endParaRPr lang="en-US" sz="4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Consists of stages/steps (Lewin-3;Kotter-8; AI-4)</a:t>
            </a: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Lewin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&amp;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Kotter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change initiative occurs in response to organizational need</a:t>
            </a: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Appreciative Inquiry – strengths based; past organizational success provides platform for projected success of change initiative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7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  	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                                 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/>
              <a:t>			    </a:t>
            </a:r>
            <a:endParaRPr lang="en-US" sz="2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              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724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Organizational Development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KNOWLEDGE BASE/Evidence: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b="1" dirty="0" smtClean="0"/>
              <a:t>Annotated Bibliography  	</a:t>
            </a:r>
            <a:endParaRPr lang="en-US" sz="3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b="1" dirty="0" smtClean="0"/>
              <a:t>Literature Review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800" b="1" dirty="0" smtClean="0"/>
              <a:t>     (Chapter 2)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                                 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/>
              <a:t>			    </a:t>
            </a:r>
            <a:endParaRPr lang="en-US" sz="2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              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724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527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Organizational Development</a:t>
            </a:r>
            <a:endParaRPr lang="en-US" sz="4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88392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smtClean="0">
                <a:latin typeface="Corbel" pitchFamily="34" charset="0"/>
              </a:rPr>
              <a:t>Leading the Change – My Experience:</a:t>
            </a:r>
          </a:p>
          <a:p>
            <a:r>
              <a:rPr lang="en-US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Kotter’s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 8 Steps </a:t>
            </a:r>
          </a:p>
          <a:p>
            <a:r>
              <a:rPr lang="en-US" sz="3200" b="1" dirty="0" smtClean="0">
                <a:latin typeface="Corbel" pitchFamily="34" charset="0"/>
              </a:rPr>
              <a:t>1. Creating a sense of urgency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15 year old now web based computer mainframe crashing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Students unable to register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President’s directive to replace</a:t>
            </a:r>
          </a:p>
          <a:p>
            <a:endParaRPr lang="en-US" sz="4000" b="1" dirty="0" smtClean="0">
              <a:latin typeface="Corbel" pitchFamily="34" charset="0"/>
            </a:endParaRPr>
          </a:p>
          <a:p>
            <a:r>
              <a:rPr lang="en-US" sz="4000" b="1" dirty="0" smtClean="0">
                <a:latin typeface="Corbel" pitchFamily="34" charset="0"/>
              </a:rPr>
              <a:t>	</a:t>
            </a:r>
            <a:r>
              <a:rPr lang="en-US" sz="4000" b="1" dirty="0">
                <a:latin typeface="Corbel" pitchFamily="34" charset="0"/>
              </a:rPr>
              <a:t>	</a:t>
            </a:r>
          </a:p>
          <a:p>
            <a:r>
              <a:rPr lang="en-US" sz="2800" dirty="0" smtClean="0">
                <a:latin typeface="Corbel" pitchFamily="34" charset="0"/>
              </a:rPr>
              <a:t>                                       </a:t>
            </a:r>
            <a:endParaRPr lang="en-US" sz="4000" b="1" dirty="0">
              <a:latin typeface="Corbe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105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527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Change</a:t>
            </a:r>
            <a:endParaRPr lang="en-US" sz="4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8839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Kotter’s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 8 Steps, cont’d.</a:t>
            </a:r>
          </a:p>
          <a:p>
            <a:r>
              <a:rPr lang="en-US" sz="4000" b="1" dirty="0" smtClean="0">
                <a:latin typeface="Corbel" pitchFamily="34" charset="0"/>
              </a:rPr>
              <a:t>2. </a:t>
            </a:r>
            <a:r>
              <a:rPr lang="en-US" sz="3200" b="1" dirty="0" smtClean="0">
                <a:latin typeface="Corbel" pitchFamily="34" charset="0"/>
              </a:rPr>
              <a:t>Developing a guiding team</a:t>
            </a:r>
          </a:p>
          <a:p>
            <a:r>
              <a:rPr lang="en-US" sz="3200" b="1" dirty="0" smtClean="0">
                <a:latin typeface="Corbel" pitchFamily="34" charset="0"/>
              </a:rPr>
              <a:t>	a. Core Team (President’s Council)</a:t>
            </a:r>
          </a:p>
          <a:p>
            <a:r>
              <a:rPr lang="en-US" sz="3200" b="1" dirty="0" smtClean="0">
                <a:latin typeface="Corbel" pitchFamily="34" charset="0"/>
              </a:rPr>
              <a:t>	b. Coordinating Team</a:t>
            </a:r>
          </a:p>
          <a:p>
            <a:r>
              <a:rPr lang="en-US" sz="3200" b="1" dirty="0" smtClean="0">
                <a:latin typeface="Corbel" pitchFamily="34" charset="0"/>
              </a:rPr>
              <a:t>	c. Change Management Team</a:t>
            </a:r>
          </a:p>
          <a:p>
            <a:r>
              <a:rPr lang="en-US" sz="4000" b="1" dirty="0" smtClean="0">
                <a:latin typeface="Corbel" pitchFamily="34" charset="0"/>
              </a:rPr>
              <a:t>	</a:t>
            </a:r>
            <a:endParaRPr lang="en-US" sz="4000" b="1" dirty="0">
              <a:latin typeface="Corbe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0292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527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Change</a:t>
            </a:r>
            <a:endParaRPr lang="en-US" sz="4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88392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Kotter’s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 8 Steps, cont’d.</a:t>
            </a:r>
          </a:p>
          <a:p>
            <a:r>
              <a:rPr lang="en-US" sz="3200" b="1" dirty="0" smtClean="0">
                <a:latin typeface="Corbel" pitchFamily="34" charset="0"/>
              </a:rPr>
              <a:t>3. Establishing a clear vision/implementation strategies</a:t>
            </a:r>
          </a:p>
          <a:p>
            <a:pPr marL="742950" indent="-742950">
              <a:buAutoNum type="alphaLcPeriod"/>
            </a:pPr>
            <a:r>
              <a:rPr lang="en-US" sz="3200" b="1" dirty="0" smtClean="0">
                <a:latin typeface="Corbel" pitchFamily="34" charset="0"/>
              </a:rPr>
              <a:t>Web based Accounting/Payroll system</a:t>
            </a:r>
          </a:p>
          <a:p>
            <a:pPr marL="742950" indent="-742950">
              <a:buAutoNum type="alphaLcPeriod"/>
            </a:pPr>
            <a:r>
              <a:rPr lang="en-US" sz="3200" b="1" dirty="0" smtClean="0">
                <a:latin typeface="Corbel" pitchFamily="34" charset="0"/>
              </a:rPr>
              <a:t>Web based Employee Self Service</a:t>
            </a:r>
          </a:p>
          <a:p>
            <a:pPr marL="742950" indent="-742950">
              <a:buAutoNum type="alphaLcPeriod"/>
            </a:pPr>
            <a:r>
              <a:rPr lang="en-US" sz="3200" b="1" dirty="0" smtClean="0">
                <a:latin typeface="Corbel" pitchFamily="34" charset="0"/>
              </a:rPr>
              <a:t>Web based Student System</a:t>
            </a:r>
          </a:p>
          <a:p>
            <a:r>
              <a:rPr lang="en-US" sz="4000" b="1" dirty="0" smtClean="0">
                <a:latin typeface="Corbel" pitchFamily="34" charset="0"/>
              </a:rPr>
              <a:t>	</a:t>
            </a:r>
            <a:r>
              <a:rPr lang="en-US" sz="4000" b="1" dirty="0">
                <a:latin typeface="Corbel" pitchFamily="34" charset="0"/>
              </a:rPr>
              <a:t>	</a:t>
            </a:r>
          </a:p>
          <a:p>
            <a:r>
              <a:rPr lang="en-US" sz="2800" dirty="0" smtClean="0">
                <a:latin typeface="Corbel" pitchFamily="34" charset="0"/>
              </a:rPr>
              <a:t>                                       </a:t>
            </a:r>
            <a:endParaRPr lang="en-US" sz="4000" b="1" dirty="0">
              <a:latin typeface="Corbe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0292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527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Change</a:t>
            </a:r>
            <a:endParaRPr lang="en-US" sz="4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88392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Kotter’s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 8 Steps, cont’d.</a:t>
            </a:r>
          </a:p>
          <a:p>
            <a:r>
              <a:rPr lang="en-US" sz="4000" b="1" dirty="0" smtClean="0">
                <a:latin typeface="Corbel" pitchFamily="34" charset="0"/>
              </a:rPr>
              <a:t>4. Communication</a:t>
            </a:r>
          </a:p>
          <a:p>
            <a:pPr marL="514350" indent="-514350"/>
            <a:r>
              <a:rPr lang="en-US" sz="3200" b="1" dirty="0" smtClean="0">
                <a:latin typeface="Corbel" pitchFamily="34" charset="0"/>
              </a:rPr>
              <a:t>Creation of internal communication plan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latin typeface="Corbel" pitchFamily="34" charset="0"/>
              </a:rPr>
              <a:t>Stages of implementation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latin typeface="Corbel" pitchFamily="34" charset="0"/>
              </a:rPr>
              <a:t>Workforce listening/response to concerns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latin typeface="Corbel" pitchFamily="34" charset="0"/>
              </a:rPr>
              <a:t>Opportunities for required workforce learning</a:t>
            </a:r>
          </a:p>
          <a:p>
            <a:pPr marL="742950" indent="-742950"/>
            <a:r>
              <a:rPr lang="en-US" sz="3200" b="1" dirty="0" smtClean="0">
                <a:latin typeface="Corbel" pitchFamily="34" charset="0"/>
              </a:rPr>
              <a:t> </a:t>
            </a:r>
            <a:r>
              <a:rPr lang="en-US" sz="4000" b="1" dirty="0">
                <a:latin typeface="Corbel" pitchFamily="34" charset="0"/>
              </a:rPr>
              <a:t>	</a:t>
            </a:r>
          </a:p>
          <a:p>
            <a:r>
              <a:rPr lang="en-US" sz="2800" dirty="0" smtClean="0">
                <a:latin typeface="Corbel" pitchFamily="34" charset="0"/>
              </a:rPr>
              <a:t>                                       </a:t>
            </a:r>
            <a:endParaRPr lang="en-US" sz="4000" b="1" dirty="0">
              <a:latin typeface="Corbe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0292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527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Change</a:t>
            </a:r>
            <a:endParaRPr lang="en-US" sz="4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8839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Kotter’s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 8 Steps, cont’d.</a:t>
            </a:r>
          </a:p>
          <a:p>
            <a:r>
              <a:rPr lang="en-US" sz="3200" b="1" dirty="0" smtClean="0">
                <a:latin typeface="Corbel" pitchFamily="34" charset="0"/>
              </a:rPr>
              <a:t>5.Empowerment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Supervisor support for extended work schedules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Additional funds for “backfill”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Performance Review Expectations</a:t>
            </a:r>
          </a:p>
          <a:p>
            <a:endParaRPr lang="en-US" sz="3200" b="1" dirty="0" smtClean="0">
              <a:latin typeface="Corbel" pitchFamily="34" charset="0"/>
            </a:endParaRPr>
          </a:p>
          <a:p>
            <a:endParaRPr lang="en-US" sz="4000" b="1" dirty="0" smtClean="0">
              <a:latin typeface="Corbel" pitchFamily="34" charset="0"/>
            </a:endParaRPr>
          </a:p>
          <a:p>
            <a:r>
              <a:rPr lang="en-US" sz="4000" b="1" dirty="0" smtClean="0">
                <a:latin typeface="Corbel" pitchFamily="34" charset="0"/>
              </a:rPr>
              <a:t>	</a:t>
            </a:r>
            <a:endParaRPr lang="en-US" sz="4000" b="1" dirty="0">
              <a:latin typeface="Corbe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0292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527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Change</a:t>
            </a:r>
            <a:endParaRPr lang="en-US" sz="4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88392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Kotter’s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 8 Steps, cont’d.</a:t>
            </a:r>
          </a:p>
          <a:p>
            <a:r>
              <a:rPr lang="en-US" sz="3200" b="1" dirty="0" smtClean="0">
                <a:latin typeface="Corbel" pitchFamily="34" charset="0"/>
              </a:rPr>
              <a:t>6. Celebrating Short Term Wins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Individual - STARS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Departmental Milestones – </a:t>
            </a:r>
          </a:p>
          <a:p>
            <a:r>
              <a:rPr lang="en-US" sz="3200" b="1" dirty="0" smtClean="0">
                <a:latin typeface="Corbel" pitchFamily="34" charset="0"/>
              </a:rPr>
              <a:t>	Successful Module Implementations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Institutional –</a:t>
            </a:r>
          </a:p>
          <a:p>
            <a:r>
              <a:rPr lang="en-US" sz="3200" b="1" dirty="0" smtClean="0">
                <a:latin typeface="Corbel" pitchFamily="34" charset="0"/>
              </a:rPr>
              <a:t>	Successful Unit Implementation</a:t>
            </a:r>
          </a:p>
          <a:p>
            <a:endParaRPr lang="en-US" sz="3200" b="1" dirty="0" smtClean="0">
              <a:latin typeface="Corbel" pitchFamily="34" charset="0"/>
            </a:endParaRPr>
          </a:p>
          <a:p>
            <a:endParaRPr lang="en-US" sz="4000" b="1" dirty="0" smtClean="0">
              <a:latin typeface="Corbel" pitchFamily="34" charset="0"/>
            </a:endParaRPr>
          </a:p>
          <a:p>
            <a:r>
              <a:rPr lang="en-US" sz="4000" b="1" dirty="0" smtClean="0">
                <a:latin typeface="Corbel" pitchFamily="34" charset="0"/>
              </a:rPr>
              <a:t>	</a:t>
            </a:r>
            <a:endParaRPr lang="en-US" sz="4000" b="1" dirty="0">
              <a:latin typeface="Corbe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486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527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Change</a:t>
            </a:r>
            <a:endParaRPr lang="en-US" sz="4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88392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Kotter’s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 8 Steps, cont’d.</a:t>
            </a:r>
          </a:p>
          <a:p>
            <a:r>
              <a:rPr lang="en-US" sz="3200" b="1" dirty="0" smtClean="0">
                <a:latin typeface="Corbel" pitchFamily="34" charset="0"/>
              </a:rPr>
              <a:t>7.Never Letting Up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President’s Directive – </a:t>
            </a:r>
          </a:p>
          <a:p>
            <a:r>
              <a:rPr lang="en-US" sz="3200" b="1" dirty="0" smtClean="0">
                <a:latin typeface="Corbel" pitchFamily="34" charset="0"/>
              </a:rPr>
              <a:t>	On Time; On Budget ; Within Specifications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 Weekly Review/Update of “Dashboards”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Blended Model – </a:t>
            </a:r>
            <a:r>
              <a:rPr lang="en-US" sz="3200" b="1" dirty="0" err="1" smtClean="0">
                <a:latin typeface="Corbel" pitchFamily="34" charset="0"/>
              </a:rPr>
              <a:t>Kotter</a:t>
            </a:r>
            <a:r>
              <a:rPr lang="en-US" sz="3200" b="1" dirty="0" smtClean="0">
                <a:latin typeface="Corbel" pitchFamily="34" charset="0"/>
              </a:rPr>
              <a:t>/Appreciative Inquiry –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Building on Strengths to Create Positive Energy</a:t>
            </a:r>
          </a:p>
          <a:p>
            <a:endParaRPr lang="en-US" sz="3200" b="1" dirty="0" smtClean="0">
              <a:latin typeface="Corbel" pitchFamily="34" charset="0"/>
            </a:endParaRPr>
          </a:p>
          <a:p>
            <a:endParaRPr lang="en-US" sz="4000" b="1" dirty="0" smtClean="0">
              <a:latin typeface="Corbel" pitchFamily="34" charset="0"/>
            </a:endParaRPr>
          </a:p>
          <a:p>
            <a:r>
              <a:rPr lang="en-US" sz="4000" b="1" dirty="0" smtClean="0">
                <a:latin typeface="Corbel" pitchFamily="34" charset="0"/>
              </a:rPr>
              <a:t>	</a:t>
            </a:r>
            <a:endParaRPr lang="en-US" sz="4000" b="1" dirty="0">
              <a:latin typeface="Corbe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6388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   Organizational Development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Organizational: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			A group of people coming together for a shared end </a:t>
            </a:r>
            <a:r>
              <a:rPr lang="en-US" sz="1200" b="1" dirty="0" smtClean="0"/>
              <a:t>(Dictionary.com)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200" dirty="0" smtClean="0"/>
              <a:t>			</a:t>
            </a:r>
            <a:endParaRPr lang="en-US" sz="1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800" b="1" dirty="0" smtClean="0"/>
              <a:t>                                                                 </a:t>
            </a:r>
            <a:endParaRPr lang="en-US" sz="18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8100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527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Change</a:t>
            </a:r>
            <a:endParaRPr lang="en-US" sz="4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8839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Kotter’s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 8 Steps, cont’d.</a:t>
            </a:r>
          </a:p>
          <a:p>
            <a:r>
              <a:rPr lang="en-US" sz="3200" b="1" dirty="0" smtClean="0">
                <a:latin typeface="Corbel" pitchFamily="34" charset="0"/>
              </a:rPr>
              <a:t>8. Anchoring the Change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Strategic Long Range Plan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Enrollment Goals/Budget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Corbel" pitchFamily="34" charset="0"/>
              </a:rPr>
              <a:t>New Phases incorporated into MBO’s</a:t>
            </a:r>
          </a:p>
          <a:p>
            <a:pPr>
              <a:buFont typeface="Arial" pitchFamily="34" charset="0"/>
              <a:buChar char="•"/>
            </a:pPr>
            <a:endParaRPr lang="en-US" sz="3200" b="1" dirty="0" smtClean="0">
              <a:latin typeface="Corbel" pitchFamily="34" charset="0"/>
            </a:endParaRPr>
          </a:p>
          <a:p>
            <a:endParaRPr lang="en-US" sz="4000" b="1" dirty="0" smtClean="0">
              <a:latin typeface="Corbel" pitchFamily="34" charset="0"/>
            </a:endParaRPr>
          </a:p>
          <a:p>
            <a:r>
              <a:rPr lang="en-US" sz="4000" b="1" dirty="0" smtClean="0">
                <a:latin typeface="Corbel" pitchFamily="34" charset="0"/>
              </a:rPr>
              <a:t>	</a:t>
            </a:r>
            <a:endParaRPr lang="en-US" sz="4000" b="1" dirty="0">
              <a:latin typeface="Corbe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0292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527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1">
                    <a:satMod val="150000"/>
                  </a:schemeClr>
                </a:solidFill>
              </a:rPr>
              <a:t>Organizational Development</a:t>
            </a:r>
            <a:endParaRPr lang="en-US" sz="4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304800" y="1600200"/>
            <a:ext cx="88392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rbel" pitchFamily="34" charset="0"/>
              </a:rPr>
              <a:t>Competency – Knowledge Base cont’d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Corbel" pitchFamily="34" charset="0"/>
              </a:rPr>
              <a:t>Reflection Paper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Corbel" pitchFamily="34" charset="0"/>
              </a:rPr>
              <a:t>Leadership &amp; Learning Group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Corbel" pitchFamily="34" charset="0"/>
              </a:rPr>
              <a:t>Evidence: Artifacts	</a:t>
            </a:r>
            <a:endParaRPr lang="en-US" sz="4000" b="1" dirty="0">
              <a:latin typeface="Corbel" pitchFamily="34" charset="0"/>
            </a:endParaRPr>
          </a:p>
          <a:p>
            <a:r>
              <a:rPr lang="en-US" sz="2800" dirty="0" smtClean="0">
                <a:latin typeface="Corbel" pitchFamily="34" charset="0"/>
              </a:rPr>
              <a:t>                                       </a:t>
            </a:r>
            <a:endParaRPr lang="en-US" sz="4000" b="1" dirty="0">
              <a:latin typeface="Corbe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4958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ORGANIZATIONAL DEVELOPMENT</a:t>
            </a: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811530" lvl="1" indent="-400050" fontAlgn="auto">
              <a:spcAft>
                <a:spcPts val="0"/>
              </a:spcAft>
              <a:buFont typeface="Wingdings"/>
              <a:buNone/>
              <a:defRPr/>
            </a:pPr>
            <a:endParaRPr lang="en-US" sz="2400" b="1" dirty="0" smtClean="0"/>
          </a:p>
          <a:p>
            <a:pPr marL="518922" indent="-40005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b="1" i="1" dirty="0" smtClean="0"/>
              <a:t>               </a:t>
            </a:r>
            <a:r>
              <a:rPr lang="en-US" sz="2000" dirty="0" smtClean="0"/>
              <a:t>       </a:t>
            </a:r>
          </a:p>
          <a:p>
            <a:pPr marL="811530" lvl="1" indent="-400050" fontAlgn="auto">
              <a:spcAft>
                <a:spcPts val="0"/>
              </a:spcAft>
              <a:buFont typeface="Wingdings"/>
              <a:buNone/>
              <a:defRPr/>
            </a:pPr>
            <a:r>
              <a:rPr lang="en-US" sz="2000" dirty="0" smtClean="0"/>
              <a:t>       </a:t>
            </a:r>
          </a:p>
          <a:p>
            <a:pPr marL="811530" lvl="1" indent="-400050" fontAlgn="auto">
              <a:spcAft>
                <a:spcPts val="0"/>
              </a:spcAft>
              <a:buFont typeface="Wingdings"/>
              <a:buNone/>
              <a:defRPr/>
            </a:pPr>
            <a:endParaRPr lang="en-US" sz="2000" b="1" dirty="0" smtClean="0"/>
          </a:p>
          <a:p>
            <a:pPr marL="811530" lvl="1" indent="-400050" fontAlgn="auto">
              <a:spcAft>
                <a:spcPts val="0"/>
              </a:spcAft>
              <a:buFont typeface="Wingdings"/>
              <a:buNone/>
              <a:defRPr/>
            </a:pPr>
            <a:endParaRPr lang="en-US" sz="2000" dirty="0" smtClean="0"/>
          </a:p>
          <a:p>
            <a:pPr marL="811530" lvl="1" indent="-400050" fontAlgn="auto">
              <a:spcAft>
                <a:spcPts val="0"/>
              </a:spcAft>
              <a:buFont typeface="Wingdings"/>
              <a:buNone/>
              <a:defRPr/>
            </a:pPr>
            <a:r>
              <a:rPr lang="en-US" sz="2000" dirty="0" smtClean="0"/>
              <a:t>			</a:t>
            </a:r>
            <a:r>
              <a:rPr lang="en-US" sz="2600" b="1" dirty="0" smtClean="0"/>
              <a:t>	</a:t>
            </a:r>
          </a:p>
          <a:p>
            <a:pPr marL="811530" lvl="1" indent="-400050" fontAlgn="auto">
              <a:spcAft>
                <a:spcPts val="0"/>
              </a:spcAft>
              <a:buFont typeface="Wingdings"/>
              <a:buNone/>
              <a:defRPr/>
            </a:pPr>
            <a:endParaRPr lang="en-US" b="1" u="sng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2672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1905000"/>
            <a:ext cx="86106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Organizational Development: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latin typeface="+mn-lt"/>
              </a:rPr>
              <a:t>The </a:t>
            </a:r>
            <a:r>
              <a:rPr lang="en-US" sz="3600" b="1" i="1" u="sng" dirty="0" smtClean="0">
                <a:latin typeface="+mn-lt"/>
              </a:rPr>
              <a:t>process</a:t>
            </a:r>
            <a:r>
              <a:rPr lang="en-US" sz="3600" b="1" dirty="0" smtClean="0">
                <a:latin typeface="+mn-lt"/>
              </a:rPr>
              <a:t> of a group growing together toward a shared end(Dictionary.com)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latin typeface="+mn-lt"/>
              </a:rPr>
              <a:t> 	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3800" dirty="0" smtClean="0">
              <a:latin typeface="+mn-lt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3800" dirty="0" smtClean="0">
              <a:latin typeface="+mn-lt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9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9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9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900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43200"/>
            <a:ext cx="8077200" cy="2286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sz="6700" dirty="0" smtClean="0">
                <a:solidFill>
                  <a:schemeClr val="accent1">
                    <a:satMod val="150000"/>
                  </a:schemeClr>
                </a:solidFill>
              </a:rPr>
              <a:t>THANK YOU!</a:t>
            </a:r>
            <a:r>
              <a:rPr lang="en-US" sz="4400" dirty="0" smtClean="0">
                <a:solidFill>
                  <a:srgbClr val="E3F21A"/>
                </a:solidFill>
              </a:rPr>
              <a:t/>
            </a:r>
            <a:br>
              <a:rPr lang="en-US" sz="4400" dirty="0" smtClean="0">
                <a:solidFill>
                  <a:srgbClr val="E3F21A"/>
                </a:solidFill>
              </a:rPr>
            </a:br>
            <a:r>
              <a:rPr lang="en-US" sz="4400" dirty="0" smtClean="0">
                <a:solidFill>
                  <a:srgbClr val="E3F21A"/>
                </a:solidFill>
              </a:rPr>
              <a:t>                     </a:t>
            </a:r>
            <a:r>
              <a:rPr lang="en-US" sz="3600" dirty="0" smtClean="0">
                <a:solidFill>
                  <a:srgbClr val="E3F21A"/>
                </a:solidFill>
              </a:rPr>
              <a:t/>
            </a:r>
            <a:br>
              <a:rPr lang="en-US" sz="3600" dirty="0" smtClean="0">
                <a:solidFill>
                  <a:srgbClr val="E3F21A"/>
                </a:solidFill>
              </a:rPr>
            </a:br>
            <a:r>
              <a:rPr lang="en-US" sz="3600" dirty="0" smtClean="0">
                <a:solidFill>
                  <a:srgbClr val="E3F21A"/>
                </a:solidFill>
              </a:rPr>
              <a:t/>
            </a:r>
            <a:br>
              <a:rPr lang="en-US" sz="3600" dirty="0" smtClean="0">
                <a:solidFill>
                  <a:srgbClr val="E3F21A"/>
                </a:solidFill>
              </a:rPr>
            </a:br>
            <a:r>
              <a:rPr lang="en-US" sz="3600" dirty="0" smtClean="0">
                <a:solidFill>
                  <a:srgbClr val="E3F21A"/>
                </a:solidFill>
              </a:rPr>
              <a:t> Cheryl Harris </a:t>
            </a:r>
            <a:r>
              <a:rPr lang="en-US" sz="3600" dirty="0" err="1" smtClean="0">
                <a:solidFill>
                  <a:srgbClr val="E3F21A"/>
                </a:solidFill>
              </a:rPr>
              <a:t>Kisunzu</a:t>
            </a:r>
            <a:r>
              <a:rPr lang="en-US" sz="3600" dirty="0" smtClean="0">
                <a:solidFill>
                  <a:srgbClr val="E3F21A"/>
                </a:solidFill>
              </a:rPr>
              <a:t/>
            </a:r>
            <a:br>
              <a:rPr lang="en-US" sz="3600" dirty="0" smtClean="0">
                <a:solidFill>
                  <a:srgbClr val="E3F21A"/>
                </a:solidFill>
              </a:rPr>
            </a:br>
            <a:r>
              <a:rPr lang="en-US" sz="3600" dirty="0" smtClean="0">
                <a:solidFill>
                  <a:srgbClr val="E3F21A"/>
                </a:solidFill>
              </a:rPr>
              <a:t>    catalyst4change@att.net</a:t>
            </a:r>
            <a:br>
              <a:rPr lang="en-US" sz="3600" dirty="0" smtClean="0">
                <a:solidFill>
                  <a:srgbClr val="E3F21A"/>
                </a:solidFill>
              </a:rPr>
            </a:br>
            <a:r>
              <a:rPr lang="en-US" sz="3600" dirty="0" smtClean="0">
                <a:solidFill>
                  <a:srgbClr val="E3F21A"/>
                </a:solidFill>
              </a:rPr>
              <a:t>		              </a:t>
            </a:r>
            <a:endParaRPr lang="en-US" sz="3600" dirty="0">
              <a:solidFill>
                <a:srgbClr val="E3F21A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295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Change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3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Development: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 smtClean="0"/>
              <a:t>			the process of growing 								</a:t>
            </a:r>
            <a:r>
              <a:rPr lang="en-US" sz="1700" b="1" dirty="0" smtClean="0"/>
              <a:t>(Dictionary.com)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0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0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0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200" dirty="0" smtClean="0"/>
              <a:t>			</a:t>
            </a:r>
            <a:endParaRPr lang="en-US" sz="1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800" b="1" dirty="0" smtClean="0"/>
              <a:t>                                                                 </a:t>
            </a:r>
            <a:endParaRPr lang="en-US" sz="18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44196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Organizational Development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Defined: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 smtClean="0"/>
              <a:t>		the process of a group growing     		together toward a shared				end </a:t>
            </a:r>
            <a:r>
              <a:rPr lang="en-US" sz="1300" b="1" dirty="0" smtClean="0"/>
              <a:t>(Dictionary.com)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12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200" dirty="0" smtClean="0"/>
              <a:t>			</a:t>
            </a:r>
            <a:endParaRPr lang="en-US" sz="1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800" b="1" dirty="0" smtClean="0"/>
              <a:t>                                                                 </a:t>
            </a:r>
            <a:endParaRPr lang="en-US" sz="18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6482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Change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100" b="1" dirty="0" smtClean="0"/>
              <a:t>   </a:t>
            </a:r>
            <a:r>
              <a:rPr lang="en-US" sz="4500" b="1" dirty="0" smtClean="0"/>
              <a:t>Planned Change?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1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4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New ERP(computer system):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4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Our opportunity to grow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41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My opportunity to grow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                                 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/>
              <a:t>			    </a:t>
            </a:r>
            <a:endParaRPr lang="en-US" sz="2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              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1816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Organizational Development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</a:t>
            </a:r>
            <a:r>
              <a:rPr lang="en-US" sz="5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KNOWLEDGE BASE: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7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700" b="1" dirty="0" smtClean="0"/>
              <a:t>Choosing A Theoretical Framework -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700" b="1" dirty="0" err="1" smtClean="0"/>
              <a:t>Lewin</a:t>
            </a:r>
            <a:endParaRPr lang="en-US" sz="47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700" b="1" dirty="0" err="1" smtClean="0"/>
              <a:t>Kotter</a:t>
            </a:r>
            <a:endParaRPr lang="en-US" sz="47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700" b="1" dirty="0" smtClean="0"/>
              <a:t>Appreciative Inquiry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  	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                                 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/>
              <a:t>			    </a:t>
            </a:r>
            <a:endParaRPr lang="en-US" sz="2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              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724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Organizational Development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</a:t>
            </a:r>
            <a:r>
              <a:rPr lang="en-US" sz="4700" b="1" dirty="0" smtClean="0"/>
              <a:t> </a:t>
            </a:r>
            <a:r>
              <a:rPr lang="en-US" sz="47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Theoretical Framework </a:t>
            </a:r>
            <a:r>
              <a:rPr lang="en-US" sz="4700" b="1" dirty="0" smtClean="0"/>
              <a:t>– </a:t>
            </a:r>
            <a:r>
              <a:rPr lang="en-US" sz="4700" b="1" dirty="0" err="1" smtClean="0"/>
              <a:t>Lewin</a:t>
            </a:r>
            <a:endParaRPr lang="en-US" sz="47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47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4700" b="1" dirty="0" smtClean="0"/>
              <a:t>   Three Stages of Change</a:t>
            </a:r>
          </a:p>
          <a:p>
            <a:pPr marL="1153922" lvl="1" indent="-7429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4300" b="1" dirty="0" smtClean="0"/>
              <a:t>Unfreezing</a:t>
            </a:r>
          </a:p>
          <a:p>
            <a:pPr marL="1153922" lvl="1" indent="-7429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4300" b="1" dirty="0" smtClean="0"/>
              <a:t>Forming</a:t>
            </a:r>
          </a:p>
          <a:p>
            <a:pPr marL="1153922" lvl="1" indent="-7429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4300" b="1" dirty="0" smtClean="0"/>
              <a:t>Refreezing</a:t>
            </a:r>
          </a:p>
          <a:p>
            <a:pPr marL="1153922" lvl="1" indent="-74295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4300" b="1" dirty="0" smtClean="0"/>
          </a:p>
          <a:p>
            <a:pPr marL="1153922" lvl="1" indent="-74295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900" b="1" dirty="0" err="1" smtClean="0"/>
              <a:t>Lewin</a:t>
            </a:r>
            <a:r>
              <a:rPr lang="en-US" sz="2900" b="1" dirty="0" smtClean="0"/>
              <a:t>, K. (1951). </a:t>
            </a:r>
            <a:r>
              <a:rPr lang="en-US" sz="2900" b="1" i="1" dirty="0" smtClean="0"/>
              <a:t>Field theory in social science</a:t>
            </a:r>
            <a:r>
              <a:rPr lang="en-US" sz="2900" b="1" dirty="0" smtClean="0"/>
              <a:t>. New York: Harper &amp; Row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47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  	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                                 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/>
              <a:t>			    </a:t>
            </a:r>
            <a:endParaRPr lang="en-US" sz="2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              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724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Organizational Development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100" b="1" dirty="0" smtClean="0"/>
              <a:t>Theoretical Framework - </a:t>
            </a:r>
            <a:r>
              <a:rPr lang="en-US" sz="4100" b="1" dirty="0" err="1" smtClean="0"/>
              <a:t>Kotter</a:t>
            </a:r>
            <a:endParaRPr lang="en-US" sz="41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4700" b="1" dirty="0" smtClean="0"/>
              <a:t>		</a:t>
            </a:r>
            <a:r>
              <a:rPr lang="en-US" sz="3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 Steps for Leading Change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800" b="1" dirty="0" smtClean="0"/>
              <a:t>		1. Urgency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800" b="1" dirty="0" smtClean="0"/>
              <a:t>		2. Guiding team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800" b="1" dirty="0" smtClean="0"/>
              <a:t>		3. Vision/Implementation Strategies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3800" b="1" dirty="0" smtClean="0"/>
              <a:t>		4. Communication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47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  	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                                 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/>
              <a:t>			    </a:t>
            </a:r>
            <a:endParaRPr lang="en-US" sz="2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              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724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Organizational Development 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14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100" b="1" dirty="0" smtClean="0"/>
              <a:t>Theoretical Framework - </a:t>
            </a:r>
            <a:r>
              <a:rPr lang="en-US" sz="4100" b="1" dirty="0" err="1" smtClean="0"/>
              <a:t>Kotter</a:t>
            </a:r>
            <a:endParaRPr lang="en-US" sz="41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4700" b="1" dirty="0" smtClean="0"/>
              <a:t>		</a:t>
            </a: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Steps for Leading Change, cont’d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4000" b="1" dirty="0" smtClean="0"/>
              <a:t>		5. Empowerment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4000" b="1" dirty="0" smtClean="0"/>
              <a:t>		6. Celebrating Short Term Wins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4000" b="1" dirty="0" smtClean="0"/>
              <a:t>		7.  Never Letting Up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4000" b="1" dirty="0" smtClean="0"/>
              <a:t>		8. Anchoring the change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7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300" b="1" dirty="0" err="1" smtClean="0"/>
              <a:t>Kotter</a:t>
            </a:r>
            <a:r>
              <a:rPr lang="en-US" sz="2300" b="1" dirty="0" smtClean="0"/>
              <a:t>, J. (2008) </a:t>
            </a:r>
            <a:r>
              <a:rPr lang="en-US" sz="2300" b="1" i="1" dirty="0" smtClean="0"/>
              <a:t>A sense of urgency</a:t>
            </a:r>
            <a:r>
              <a:rPr lang="en-US" sz="2300" b="1" dirty="0" smtClean="0"/>
              <a:t>. Boston, MA: Harvard Business Press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47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  	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                                    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/>
              <a:t>			    </a:t>
            </a:r>
            <a:endParaRPr lang="en-US" sz="2800" b="1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              </a:t>
            </a: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724400"/>
            <a:ext cx="127975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4301</TotalTime>
  <Words>419</Words>
  <Application>Microsoft Office PowerPoint</Application>
  <PresentationFormat>On-screen Show (4:3)</PresentationFormat>
  <Paragraphs>263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  COMPETENCY 2A ORGANIZATIONAL DEVELOPMENT                           AND CHANGE                                                Cheryl Harris Kisunzu              July, 2010</vt:lpstr>
      <vt:lpstr>   Organizational Development </vt:lpstr>
      <vt:lpstr>Change </vt:lpstr>
      <vt:lpstr>Organizational Development </vt:lpstr>
      <vt:lpstr>Change </vt:lpstr>
      <vt:lpstr>Organizational Development  </vt:lpstr>
      <vt:lpstr>Organizational Development  </vt:lpstr>
      <vt:lpstr>Organizational Development  </vt:lpstr>
      <vt:lpstr>Organizational Development  </vt:lpstr>
      <vt:lpstr>Organizational Development  </vt:lpstr>
      <vt:lpstr>Organizational Development  </vt:lpstr>
      <vt:lpstr>Organizational Development  </vt:lpstr>
      <vt:lpstr>Organizational Development</vt:lpstr>
      <vt:lpstr>Change</vt:lpstr>
      <vt:lpstr>Change</vt:lpstr>
      <vt:lpstr>Change</vt:lpstr>
      <vt:lpstr>Change</vt:lpstr>
      <vt:lpstr>Change</vt:lpstr>
      <vt:lpstr>Change</vt:lpstr>
      <vt:lpstr>Change</vt:lpstr>
      <vt:lpstr>Organizational Development</vt:lpstr>
      <vt:lpstr>ORGANIZATIONAL DEVELOPMENT</vt:lpstr>
      <vt:lpstr> THANK YOU!                         Cheryl Harris Kisunzu     catalyst4change@att.net               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Cheryl</dc:creator>
  <cp:lastModifiedBy>Cheryl</cp:lastModifiedBy>
  <cp:revision>588</cp:revision>
  <dcterms:created xsi:type="dcterms:W3CDTF">2010-02-04T02:55:04Z</dcterms:created>
  <dcterms:modified xsi:type="dcterms:W3CDTF">2010-07-22T20:29:17Z</dcterms:modified>
</cp:coreProperties>
</file>